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Bryndan Write" panose="020B0604020202020204" charset="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Poppins" panose="00000500000000000000" pitchFamily="2" charset="0"/>
      <p:regular r:id="rId14"/>
    </p:embeddedFont>
    <p:embeddedFont>
      <p:font typeface="Poppins Bold" panose="00000800000000000000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4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F212D">
                <a:alpha val="100000"/>
              </a:srgbClr>
            </a:gs>
            <a:gs pos="50000">
              <a:srgbClr val="161922">
                <a:alpha val="100000"/>
              </a:srgbClr>
            </a:gs>
            <a:gs pos="100000">
              <a:srgbClr val="000002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52400" y="-2247900"/>
            <a:ext cx="19422066" cy="12959815"/>
          </a:xfrm>
          <a:custGeom>
            <a:avLst/>
            <a:gdLst/>
            <a:ahLst/>
            <a:cxnLst/>
            <a:rect l="l" t="t" r="r" b="b"/>
            <a:pathLst>
              <a:path w="19422066" h="12959815">
                <a:moveTo>
                  <a:pt x="0" y="0"/>
                </a:moveTo>
                <a:lnTo>
                  <a:pt x="19422066" y="0"/>
                </a:lnTo>
                <a:lnTo>
                  <a:pt x="19422066" y="12959815"/>
                </a:lnTo>
                <a:lnTo>
                  <a:pt x="0" y="129598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848558"/>
            <a:ext cx="12526970" cy="2965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385"/>
              </a:lnSpc>
            </a:pPr>
            <a:r>
              <a:rPr lang="en-US" sz="11859" spc="-509" dirty="0">
                <a:solidFill>
                  <a:srgbClr val="FFFFFF"/>
                </a:solidFill>
                <a:latin typeface="Times New Roman" panose="02020603050405020304" pitchFamily="18" charset="0"/>
                <a:ea typeface="League Spartan"/>
                <a:cs typeface="Times New Roman" panose="02020603050405020304" pitchFamily="18" charset="0"/>
                <a:sym typeface="League Spartan"/>
              </a:rPr>
              <a:t>AI AGENT</a:t>
            </a:r>
          </a:p>
          <a:p>
            <a:pPr algn="l">
              <a:lnSpc>
                <a:spcPts val="11385"/>
              </a:lnSpc>
            </a:pPr>
            <a:r>
              <a:rPr lang="en-US" sz="11859" spc="-509" dirty="0">
                <a:solidFill>
                  <a:srgbClr val="FFFFFF"/>
                </a:solidFill>
                <a:latin typeface="Times New Roman" panose="02020603050405020304" pitchFamily="18" charset="0"/>
                <a:ea typeface="League Spartan"/>
                <a:cs typeface="Times New Roman" panose="02020603050405020304" pitchFamily="18" charset="0"/>
                <a:sym typeface="League Spartan"/>
              </a:rPr>
              <a:t>TG BOT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1030447">
            <a:off x="8128917" y="390766"/>
            <a:ext cx="4752783" cy="9404199"/>
            <a:chOff x="0" y="0"/>
            <a:chExt cx="2620010" cy="5184140"/>
          </a:xfrm>
        </p:grpSpPr>
        <p:sp>
          <p:nvSpPr>
            <p:cNvPr id="5" name="Freeform 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112823" r="-112823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028700" y="1028700"/>
            <a:ext cx="1804560" cy="769820"/>
            <a:chOff x="0" y="0"/>
            <a:chExt cx="475275" cy="2027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75275" cy="202751"/>
            </a:xfrm>
            <a:custGeom>
              <a:avLst/>
              <a:gdLst/>
              <a:ahLst/>
              <a:cxnLst/>
              <a:rect l="l" t="t" r="r" b="b"/>
              <a:pathLst>
                <a:path w="475275" h="202751">
                  <a:moveTo>
                    <a:pt x="85804" y="0"/>
                  </a:moveTo>
                  <a:lnTo>
                    <a:pt x="389471" y="0"/>
                  </a:lnTo>
                  <a:cubicBezTo>
                    <a:pt x="412228" y="0"/>
                    <a:pt x="434052" y="9040"/>
                    <a:pt x="450144" y="25131"/>
                  </a:cubicBezTo>
                  <a:cubicBezTo>
                    <a:pt x="466235" y="41223"/>
                    <a:pt x="475275" y="63047"/>
                    <a:pt x="475275" y="85804"/>
                  </a:cubicBezTo>
                  <a:lnTo>
                    <a:pt x="475275" y="116947"/>
                  </a:lnTo>
                  <a:cubicBezTo>
                    <a:pt x="475275" y="164335"/>
                    <a:pt x="436859" y="202751"/>
                    <a:pt x="389471" y="202751"/>
                  </a:cubicBezTo>
                  <a:lnTo>
                    <a:pt x="85804" y="202751"/>
                  </a:lnTo>
                  <a:cubicBezTo>
                    <a:pt x="63047" y="202751"/>
                    <a:pt x="41223" y="193711"/>
                    <a:pt x="25131" y="177620"/>
                  </a:cubicBezTo>
                  <a:cubicBezTo>
                    <a:pt x="9040" y="161528"/>
                    <a:pt x="0" y="139704"/>
                    <a:pt x="0" y="116947"/>
                  </a:cubicBezTo>
                  <a:lnTo>
                    <a:pt x="0" y="85804"/>
                  </a:lnTo>
                  <a:cubicBezTo>
                    <a:pt x="0" y="63047"/>
                    <a:pt x="9040" y="41223"/>
                    <a:pt x="25131" y="25131"/>
                  </a:cubicBezTo>
                  <a:cubicBezTo>
                    <a:pt x="41223" y="9040"/>
                    <a:pt x="63047" y="0"/>
                    <a:pt x="8580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66675"/>
              <a:ext cx="475275" cy="2694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28700" y="6568753"/>
            <a:ext cx="2705100" cy="38709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000" spc="-103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ДЛЯ БЛОГЕРА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1167898"/>
            <a:ext cx="1804560" cy="399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spc="-103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BSA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F212D">
                <a:alpha val="100000"/>
              </a:srgbClr>
            </a:gs>
            <a:gs pos="50000">
              <a:srgbClr val="161922">
                <a:alpha val="100000"/>
              </a:srgbClr>
            </a:gs>
            <a:gs pos="100000">
              <a:srgbClr val="000002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898777"/>
            <a:ext cx="9508161" cy="5345788"/>
            <a:chOff x="0" y="0"/>
            <a:chExt cx="2504207" cy="14079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04207" cy="1407944"/>
            </a:xfrm>
            <a:custGeom>
              <a:avLst/>
              <a:gdLst/>
              <a:ahLst/>
              <a:cxnLst/>
              <a:rect l="l" t="t" r="r" b="b"/>
              <a:pathLst>
                <a:path w="2504207" h="1407944">
                  <a:moveTo>
                    <a:pt x="72467" y="0"/>
                  </a:moveTo>
                  <a:lnTo>
                    <a:pt x="2431740" y="0"/>
                  </a:lnTo>
                  <a:cubicBezTo>
                    <a:pt x="2471762" y="0"/>
                    <a:pt x="2504207" y="32445"/>
                    <a:pt x="2504207" y="72467"/>
                  </a:cubicBezTo>
                  <a:lnTo>
                    <a:pt x="2504207" y="1335477"/>
                  </a:lnTo>
                  <a:cubicBezTo>
                    <a:pt x="2504207" y="1375499"/>
                    <a:pt x="2471762" y="1407944"/>
                    <a:pt x="2431740" y="1407944"/>
                  </a:cubicBezTo>
                  <a:lnTo>
                    <a:pt x="72467" y="1407944"/>
                  </a:lnTo>
                  <a:cubicBezTo>
                    <a:pt x="53248" y="1407944"/>
                    <a:pt x="34815" y="1400309"/>
                    <a:pt x="21225" y="1386719"/>
                  </a:cubicBezTo>
                  <a:cubicBezTo>
                    <a:pt x="7635" y="1373129"/>
                    <a:pt x="0" y="1354696"/>
                    <a:pt x="0" y="1335477"/>
                  </a:cubicBezTo>
                  <a:lnTo>
                    <a:pt x="0" y="72467"/>
                  </a:lnTo>
                  <a:cubicBezTo>
                    <a:pt x="0" y="32445"/>
                    <a:pt x="32445" y="0"/>
                    <a:pt x="7246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2504207" cy="14746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294475" y="2324100"/>
            <a:ext cx="5472162" cy="10827614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5" name="Freeform 15"/>
          <p:cNvSpPr/>
          <p:nvPr/>
        </p:nvSpPr>
        <p:spPr>
          <a:xfrm>
            <a:off x="17243992" y="9244566"/>
            <a:ext cx="933798" cy="933798"/>
          </a:xfrm>
          <a:custGeom>
            <a:avLst/>
            <a:gdLst/>
            <a:ahLst/>
            <a:cxnLst/>
            <a:rect l="l" t="t" r="r" b="b"/>
            <a:pathLst>
              <a:path w="933798" h="933798">
                <a:moveTo>
                  <a:pt x="0" y="0"/>
                </a:moveTo>
                <a:lnTo>
                  <a:pt x="933798" y="0"/>
                </a:lnTo>
                <a:lnTo>
                  <a:pt x="933798" y="933798"/>
                </a:lnTo>
                <a:lnTo>
                  <a:pt x="0" y="9337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1973156" y="4231065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2619667" y="648070"/>
            <a:ext cx="14318161" cy="974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78"/>
              </a:lnSpc>
            </a:pPr>
            <a:r>
              <a:rPr lang="en-US" sz="7894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ПРОБЛЕМА И ЦЕЛЬ ПРОЕКТА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27989" y="4774264"/>
            <a:ext cx="7371080" cy="351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60"/>
              </a:lnSpc>
            </a:pP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Проблема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- в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современном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мире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нам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не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хватает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времени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на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большое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кол-во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задач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,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поэтому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нам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может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помочь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автоматизация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процессов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. </a:t>
            </a:r>
          </a:p>
          <a:p>
            <a:pPr algn="just">
              <a:lnSpc>
                <a:spcPts val="3460"/>
              </a:lnSpc>
              <a:spcBef>
                <a:spcPct val="0"/>
              </a:spcBef>
            </a:pP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Я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придумал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интеллектуального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Telegram-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бота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для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помощи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управления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контентом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и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постами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.</a:t>
            </a:r>
          </a:p>
          <a:p>
            <a:pPr algn="just">
              <a:lnSpc>
                <a:spcPts val="3460"/>
              </a:lnSpc>
              <a:spcBef>
                <a:spcPct val="0"/>
              </a:spcBef>
            </a:pPr>
            <a:endParaRPr lang="en-US" sz="2471" spc="-106" dirty="0">
              <a:solidFill>
                <a:srgbClr val="FFFFFF"/>
              </a:solidFill>
              <a:latin typeface="Times New Roman" panose="02020603050405020304" pitchFamily="18" charset="0"/>
              <a:ea typeface="Poppins"/>
              <a:cs typeface="Times New Roman" panose="02020603050405020304" pitchFamily="18" charset="0"/>
              <a:sym typeface="Poppins"/>
            </a:endParaRPr>
          </a:p>
          <a:p>
            <a:pPr algn="just">
              <a:lnSpc>
                <a:spcPts val="3460"/>
              </a:lnSpc>
              <a:spcBef>
                <a:spcPct val="0"/>
              </a:spcBef>
            </a:pP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Цель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—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автоматизация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публикаций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и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повышение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эффективности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работы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 с </a:t>
            </a:r>
            <a:r>
              <a:rPr lang="en-US" sz="2471" spc="-106" dirty="0" err="1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каналами</a:t>
            </a:r>
            <a:r>
              <a:rPr lang="en-US" sz="2471" spc="-106" dirty="0">
                <a:solidFill>
                  <a:srgbClr val="FFFFFF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F212D">
                <a:alpha val="100000"/>
              </a:srgbClr>
            </a:gs>
            <a:gs pos="50000">
              <a:srgbClr val="161922">
                <a:alpha val="100000"/>
              </a:srgbClr>
            </a:gs>
            <a:gs pos="100000">
              <a:srgbClr val="000002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04800" y="4109381"/>
            <a:ext cx="16230600" cy="2396635"/>
            <a:chOff x="0" y="0"/>
            <a:chExt cx="4274726" cy="63121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274726" cy="631212"/>
            </a:xfrm>
            <a:custGeom>
              <a:avLst/>
              <a:gdLst/>
              <a:ahLst/>
              <a:cxnLst/>
              <a:rect l="l" t="t" r="r" b="b"/>
              <a:pathLst>
                <a:path w="4274726" h="631212">
                  <a:moveTo>
                    <a:pt x="38160" y="0"/>
                  </a:moveTo>
                  <a:lnTo>
                    <a:pt x="4236566" y="0"/>
                  </a:lnTo>
                  <a:cubicBezTo>
                    <a:pt x="4257641" y="0"/>
                    <a:pt x="4274726" y="17085"/>
                    <a:pt x="4274726" y="38160"/>
                  </a:cubicBezTo>
                  <a:lnTo>
                    <a:pt x="4274726" y="593053"/>
                  </a:lnTo>
                  <a:cubicBezTo>
                    <a:pt x="4274726" y="614128"/>
                    <a:pt x="4257641" y="631212"/>
                    <a:pt x="4236566" y="631212"/>
                  </a:cubicBezTo>
                  <a:lnTo>
                    <a:pt x="38160" y="631212"/>
                  </a:lnTo>
                  <a:cubicBezTo>
                    <a:pt x="17085" y="631212"/>
                    <a:pt x="0" y="614128"/>
                    <a:pt x="0" y="593053"/>
                  </a:cubicBezTo>
                  <a:lnTo>
                    <a:pt x="0" y="38160"/>
                  </a:lnTo>
                  <a:cubicBezTo>
                    <a:pt x="0" y="17085"/>
                    <a:pt x="17085" y="0"/>
                    <a:pt x="3816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ru-RU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4274726" cy="6978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7259300" y="9258300"/>
            <a:ext cx="927585" cy="927585"/>
          </a:xfrm>
          <a:custGeom>
            <a:avLst/>
            <a:gdLst/>
            <a:ahLst/>
            <a:cxnLst/>
            <a:rect l="l" t="t" r="r" b="b"/>
            <a:pathLst>
              <a:path w="927585" h="927585">
                <a:moveTo>
                  <a:pt x="0" y="0"/>
                </a:moveTo>
                <a:lnTo>
                  <a:pt x="927585" y="0"/>
                </a:lnTo>
                <a:lnTo>
                  <a:pt x="927585" y="927585"/>
                </a:lnTo>
                <a:lnTo>
                  <a:pt x="0" y="9275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304800" y="6715566"/>
            <a:ext cx="8788859" cy="3238584"/>
            <a:chOff x="0" y="0"/>
            <a:chExt cx="2314761" cy="85296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314761" cy="852960"/>
            </a:xfrm>
            <a:custGeom>
              <a:avLst/>
              <a:gdLst/>
              <a:ahLst/>
              <a:cxnLst/>
              <a:rect l="l" t="t" r="r" b="b"/>
              <a:pathLst>
                <a:path w="2314761" h="852960">
                  <a:moveTo>
                    <a:pt x="70470" y="0"/>
                  </a:moveTo>
                  <a:lnTo>
                    <a:pt x="2244291" y="0"/>
                  </a:lnTo>
                  <a:cubicBezTo>
                    <a:pt x="2262981" y="0"/>
                    <a:pt x="2280905" y="7425"/>
                    <a:pt x="2294121" y="20640"/>
                  </a:cubicBezTo>
                  <a:cubicBezTo>
                    <a:pt x="2307337" y="33856"/>
                    <a:pt x="2314761" y="51780"/>
                    <a:pt x="2314761" y="70470"/>
                  </a:cubicBezTo>
                  <a:lnTo>
                    <a:pt x="2314761" y="782490"/>
                  </a:lnTo>
                  <a:cubicBezTo>
                    <a:pt x="2314761" y="801180"/>
                    <a:pt x="2307337" y="819104"/>
                    <a:pt x="2294121" y="832320"/>
                  </a:cubicBezTo>
                  <a:cubicBezTo>
                    <a:pt x="2280905" y="845536"/>
                    <a:pt x="2262981" y="852960"/>
                    <a:pt x="2244291" y="852960"/>
                  </a:cubicBezTo>
                  <a:lnTo>
                    <a:pt x="70470" y="852960"/>
                  </a:lnTo>
                  <a:cubicBezTo>
                    <a:pt x="51780" y="852960"/>
                    <a:pt x="33856" y="845536"/>
                    <a:pt x="20640" y="832320"/>
                  </a:cubicBezTo>
                  <a:cubicBezTo>
                    <a:pt x="7425" y="819104"/>
                    <a:pt x="0" y="801180"/>
                    <a:pt x="0" y="782490"/>
                  </a:cubicBezTo>
                  <a:lnTo>
                    <a:pt x="0" y="70470"/>
                  </a:lnTo>
                  <a:cubicBezTo>
                    <a:pt x="0" y="51780"/>
                    <a:pt x="7425" y="33856"/>
                    <a:pt x="20640" y="20640"/>
                  </a:cubicBezTo>
                  <a:cubicBezTo>
                    <a:pt x="33856" y="7425"/>
                    <a:pt x="51780" y="0"/>
                    <a:pt x="7047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66675"/>
              <a:ext cx="2314761" cy="9196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8036139" y="191071"/>
            <a:ext cx="10036543" cy="3800343"/>
          </a:xfrm>
          <a:custGeom>
            <a:avLst/>
            <a:gdLst/>
            <a:ahLst/>
            <a:cxnLst/>
            <a:rect l="l" t="t" r="r" b="b"/>
            <a:pathLst>
              <a:path w="10036543" h="3800343">
                <a:moveTo>
                  <a:pt x="0" y="0"/>
                </a:moveTo>
                <a:lnTo>
                  <a:pt x="10036543" y="0"/>
                </a:lnTo>
                <a:lnTo>
                  <a:pt x="10036543" y="3800343"/>
                </a:lnTo>
                <a:lnTo>
                  <a:pt x="0" y="38003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57200" y="1707311"/>
            <a:ext cx="7156894" cy="632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2"/>
              </a:lnSpc>
            </a:pPr>
            <a:r>
              <a:rPr lang="en-US" sz="4971" dirty="0">
                <a:solidFill>
                  <a:srgbClr val="FFFFFF"/>
                </a:solidFill>
                <a:latin typeface="Poppins Bold" panose="00000800000000000000" charset="0"/>
                <a:ea typeface="Poppins"/>
                <a:cs typeface="Poppins Bold" panose="00000800000000000000" charset="0"/>
                <a:sym typeface="Poppins"/>
              </a:rPr>
              <a:t>ФУНКЦИОНАЛЬНОСТЬ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2762" y="4426477"/>
            <a:ext cx="1301548" cy="28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 b="1" spc="-68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User Story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02762" y="4871612"/>
            <a:ext cx="15030182" cy="1250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76"/>
              </a:lnSpc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AI-Agent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блогера</a:t>
            </a:r>
            <a:endParaRPr lang="en-US" sz="1412" spc="-6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1976"/>
              </a:lnSpc>
            </a:pP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Как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автор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блога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в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tg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канале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</a:p>
          <a:p>
            <a:pPr algn="l">
              <a:lnSpc>
                <a:spcPts val="1976"/>
              </a:lnSpc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я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хочу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чтобы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АИ-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агент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анализируя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мои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предыдущие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посты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стиль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и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формат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контента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предлагал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новые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идеи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и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черновики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постов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а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также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давал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возможность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уточнить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стиль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или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выбрать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формат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</a:p>
          <a:p>
            <a:pPr algn="l">
              <a:lnSpc>
                <a:spcPts val="1976"/>
              </a:lnSpc>
              <a:spcBef>
                <a:spcPct val="0"/>
              </a:spcBef>
            </a:pP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Чтобы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ускорить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создание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оригинального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контента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поддерживать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единый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стиль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блога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и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повысить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вовлечённость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аудитории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78359" y="7313839"/>
            <a:ext cx="7539494" cy="24882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76"/>
              </a:lnSpc>
            </a:pP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Основной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сценарий</a:t>
            </a:r>
            <a:endParaRPr lang="en-US" sz="1412" spc="-6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304876" lvl="1" indent="-152438" algn="l">
              <a:lnSpc>
                <a:spcPts val="1976"/>
              </a:lnSpc>
              <a:buAutoNum type="arabicPeriod"/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Пользователь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отправляет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команду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/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newpost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в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чат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с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ботом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304876" lvl="1" indent="-152438" algn="l">
              <a:lnSpc>
                <a:spcPts val="1976"/>
              </a:lnSpc>
              <a:buAutoNum type="arabicPeriod"/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Бот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анализирует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сохранённую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историю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публикаций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темы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стиль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структура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marL="304876" lvl="1" indent="-152438" algn="l">
              <a:lnSpc>
                <a:spcPts val="1976"/>
              </a:lnSpc>
              <a:buAutoNum type="arabicPeriod"/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Бот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предлагает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2–3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идеи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для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нового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304876" lvl="1" indent="-152438" algn="l">
              <a:lnSpc>
                <a:spcPts val="1976"/>
              </a:lnSpc>
              <a:buAutoNum type="arabicPeriod"/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Пользователь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выбирает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идею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304876" lvl="1" indent="-152438" algn="l">
              <a:lnSpc>
                <a:spcPts val="1976"/>
              </a:lnSpc>
              <a:buAutoNum type="arabicPeriod"/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Бот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предлагает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структуру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стиль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)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304876" lvl="1" indent="-152438" algn="l">
              <a:lnSpc>
                <a:spcPts val="1976"/>
              </a:lnSpc>
              <a:buAutoNum type="arabicPeriod"/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Пользователь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выбирает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стиль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304876" lvl="1" indent="-152438" algn="l">
              <a:lnSpc>
                <a:spcPts val="1976"/>
              </a:lnSpc>
              <a:buAutoNum type="arabicPeriod"/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Бот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генерирует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черновик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304876" lvl="1" indent="-152438" algn="l">
              <a:lnSpc>
                <a:spcPts val="1976"/>
              </a:lnSpc>
              <a:spcBef>
                <a:spcPct val="0"/>
              </a:spcBef>
              <a:buAutoNum type="arabicPeriod"/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Пользователь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получает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итоговый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текст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algn="l">
              <a:lnSpc>
                <a:spcPts val="1976"/>
              </a:lnSpc>
              <a:spcBef>
                <a:spcPct val="0"/>
              </a:spcBef>
            </a:pPr>
            <a:endParaRPr lang="en-US" sz="1412" spc="-6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978359" y="6936335"/>
            <a:ext cx="1301548" cy="28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 b="1" spc="-6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Use Case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9347685" y="6715566"/>
            <a:ext cx="7187715" cy="3238584"/>
            <a:chOff x="0" y="0"/>
            <a:chExt cx="1893061" cy="8529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93061" cy="852960"/>
            </a:xfrm>
            <a:custGeom>
              <a:avLst/>
              <a:gdLst/>
              <a:ahLst/>
              <a:cxnLst/>
              <a:rect l="l" t="t" r="r" b="b"/>
              <a:pathLst>
                <a:path w="1893061" h="852960">
                  <a:moveTo>
                    <a:pt x="86168" y="0"/>
                  </a:moveTo>
                  <a:lnTo>
                    <a:pt x="1806892" y="0"/>
                  </a:lnTo>
                  <a:cubicBezTo>
                    <a:pt x="1829746" y="0"/>
                    <a:pt x="1851663" y="9078"/>
                    <a:pt x="1867823" y="25238"/>
                  </a:cubicBezTo>
                  <a:cubicBezTo>
                    <a:pt x="1883982" y="41398"/>
                    <a:pt x="1893061" y="63315"/>
                    <a:pt x="1893061" y="86168"/>
                  </a:cubicBezTo>
                  <a:lnTo>
                    <a:pt x="1893061" y="766792"/>
                  </a:lnTo>
                  <a:cubicBezTo>
                    <a:pt x="1893061" y="814382"/>
                    <a:pt x="1854482" y="852960"/>
                    <a:pt x="1806892" y="852960"/>
                  </a:cubicBezTo>
                  <a:lnTo>
                    <a:pt x="86168" y="852960"/>
                  </a:lnTo>
                  <a:cubicBezTo>
                    <a:pt x="38579" y="852960"/>
                    <a:pt x="0" y="814382"/>
                    <a:pt x="0" y="766792"/>
                  </a:cubicBezTo>
                  <a:lnTo>
                    <a:pt x="0" y="86168"/>
                  </a:lnTo>
                  <a:cubicBezTo>
                    <a:pt x="0" y="38579"/>
                    <a:pt x="38579" y="0"/>
                    <a:pt x="8616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66675"/>
              <a:ext cx="1893061" cy="9196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898536" y="7419570"/>
            <a:ext cx="6165957" cy="1992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76"/>
              </a:lnSpc>
            </a:pP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Критерии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успеха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</a:t>
            </a:r>
          </a:p>
          <a:p>
            <a:pPr marL="304876" lvl="1" indent="-152438" algn="l">
              <a:lnSpc>
                <a:spcPts val="1976"/>
              </a:lnSpc>
              <a:buFont typeface="Arial"/>
              <a:buChar char="•"/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AI-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агент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сформировал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релевантный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черновик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соответствующий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стилю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канала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304876" lvl="1" indent="-152438" algn="l">
              <a:lnSpc>
                <a:spcPts val="1976"/>
              </a:lnSpc>
              <a:buFont typeface="Arial"/>
              <a:buChar char="•"/>
            </a:pP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Пользователь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получил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идеи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и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финальный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текст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для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публикации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304876" lvl="1" indent="-152438" algn="l">
              <a:lnSpc>
                <a:spcPts val="1976"/>
              </a:lnSpc>
              <a:buFont typeface="Arial"/>
              <a:buChar char="•"/>
            </a:pP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История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постов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успешно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сохранена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и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используется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для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будущих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генераций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  <a:p>
            <a:pPr marL="304876" lvl="1" indent="-152438" algn="l">
              <a:lnSpc>
                <a:spcPts val="1976"/>
              </a:lnSpc>
              <a:spcBef>
                <a:spcPct val="0"/>
              </a:spcBef>
              <a:buFont typeface="Arial"/>
              <a:buChar char="•"/>
            </a:pP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Поддерживается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непрерывное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улучшение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качества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контента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без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ручного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труда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898536" y="6936335"/>
            <a:ext cx="2181929" cy="283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  <a:spcBef>
                <a:spcPct val="0"/>
              </a:spcBef>
            </a:pPr>
            <a:r>
              <a:rPr lang="en-US" sz="1599" b="1" spc="-6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Acceptance criteria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304800" y="9987866"/>
            <a:ext cx="16230600" cy="240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976"/>
              </a:lnSpc>
              <a:spcBef>
                <a:spcPct val="0"/>
              </a:spcBef>
            </a:pP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*в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рамках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выполненного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проекта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разобрана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только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часть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возможностей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задуманного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телеграмм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бота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в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перспективе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будут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дорабатываться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функции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для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большей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полезности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F212D">
                <a:alpha val="100000"/>
              </a:srgbClr>
            </a:gs>
            <a:gs pos="50000">
              <a:srgbClr val="161922">
                <a:alpha val="100000"/>
              </a:srgbClr>
            </a:gs>
            <a:gs pos="100000">
              <a:srgbClr val="000002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9258300"/>
            <a:ext cx="915393" cy="915393"/>
          </a:xfrm>
          <a:custGeom>
            <a:avLst/>
            <a:gdLst/>
            <a:ahLst/>
            <a:cxnLst/>
            <a:rect l="l" t="t" r="r" b="b"/>
            <a:pathLst>
              <a:path w="915393" h="915393">
                <a:moveTo>
                  <a:pt x="0" y="0"/>
                </a:moveTo>
                <a:lnTo>
                  <a:pt x="915393" y="0"/>
                </a:lnTo>
                <a:lnTo>
                  <a:pt x="915393" y="915393"/>
                </a:lnTo>
                <a:lnTo>
                  <a:pt x="0" y="9153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753153" y="2165784"/>
            <a:ext cx="3722959" cy="736651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112" r="-112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5184320" y="2165784"/>
            <a:ext cx="3722959" cy="7366515"/>
            <a:chOff x="0" y="0"/>
            <a:chExt cx="2620010" cy="5184140"/>
          </a:xfrm>
        </p:grpSpPr>
        <p:sp>
          <p:nvSpPr>
            <p:cNvPr id="14" name="Freeform 1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67" r="-67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9497127" y="2165784"/>
            <a:ext cx="3722959" cy="7366515"/>
            <a:chOff x="0" y="0"/>
            <a:chExt cx="2620010" cy="5184140"/>
          </a:xfrm>
        </p:grpSpPr>
        <p:sp>
          <p:nvSpPr>
            <p:cNvPr id="24" name="Freeform 2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67" r="-67"/>
              </a:stretch>
            </a:blipFill>
          </p:spPr>
        </p:sp>
        <p:sp>
          <p:nvSpPr>
            <p:cNvPr id="26" name="Freeform 2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id="33" name="Group 33"/>
          <p:cNvGrpSpPr>
            <a:grpSpLocks noChangeAspect="1"/>
          </p:cNvGrpSpPr>
          <p:nvPr/>
        </p:nvGrpSpPr>
        <p:grpSpPr>
          <a:xfrm>
            <a:off x="13809934" y="2165784"/>
            <a:ext cx="3722959" cy="7366515"/>
            <a:chOff x="0" y="0"/>
            <a:chExt cx="2620010" cy="5184140"/>
          </a:xfrm>
        </p:grpSpPr>
        <p:sp>
          <p:nvSpPr>
            <p:cNvPr id="34" name="Freeform 3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35" name="Freeform 3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7"/>
              <a:stretch>
                <a:fillRect l="-67" r="-67"/>
              </a:stretch>
            </a:blipFill>
          </p:spPr>
        </p:sp>
        <p:sp>
          <p:nvSpPr>
            <p:cNvPr id="36" name="Freeform 3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37" name="Freeform 3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38" name="Freeform 3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9" name="Freeform 3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40" name="Freeform 4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41" name="Freeform 4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42" name="Freeform 4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43" name="TextBox 43"/>
          <p:cNvSpPr txBox="1"/>
          <p:nvPr/>
        </p:nvSpPr>
        <p:spPr>
          <a:xfrm>
            <a:off x="4246502" y="729101"/>
            <a:ext cx="9673664" cy="675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72"/>
              </a:lnSpc>
            </a:pPr>
            <a:r>
              <a:rPr lang="en-US" sz="497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ДЕМОНСТРАЦИЯ РАБОТЫ БОТА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3028882" y="1507800"/>
            <a:ext cx="12230237" cy="507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76"/>
              </a:lnSpc>
            </a:pP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Чтобы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перейти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к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основному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сценарию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нужно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добавить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канал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для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взаимодействия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также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нужно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добавить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в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этот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канал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посты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для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примера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</a:p>
          <a:p>
            <a:pPr algn="ctr">
              <a:lnSpc>
                <a:spcPts val="1976"/>
              </a:lnSpc>
              <a:spcBef>
                <a:spcPct val="0"/>
              </a:spcBef>
            </a:pP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Эти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посты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сохраняются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на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будущее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и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бот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будет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генерировать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именно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этим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постам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новый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контент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и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добавлять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новый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сгенерированный</a:t>
            </a:r>
            <a:r>
              <a:rPr lang="en-US" sz="1412" spc="-6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в </a:t>
            </a:r>
            <a:r>
              <a:rPr lang="en-US" sz="1412" spc="-6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базу</a:t>
            </a:r>
            <a:endParaRPr lang="en-US" sz="1412" spc="-6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5" name="TextBox 45"/>
          <p:cNvSpPr txBox="1"/>
          <p:nvPr/>
        </p:nvSpPr>
        <p:spPr>
          <a:xfrm>
            <a:off x="753153" y="9821453"/>
            <a:ext cx="15994596" cy="259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76"/>
              </a:lnSpc>
              <a:spcBef>
                <a:spcPct val="0"/>
              </a:spcBef>
            </a:pPr>
            <a:r>
              <a:rPr lang="en-US" sz="1412" spc="-6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*в рамках выполненного проекта разобрана только часть возможностей задуманного телеграмм бота, в перспективе будут дорабатываться функции для большей полезности.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F212D">
                <a:alpha val="100000"/>
              </a:srgbClr>
            </a:gs>
            <a:gs pos="50000">
              <a:srgbClr val="161922">
                <a:alpha val="100000"/>
              </a:srgbClr>
            </a:gs>
            <a:gs pos="100000">
              <a:srgbClr val="000002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259300" y="9258300"/>
            <a:ext cx="915393" cy="915393"/>
          </a:xfrm>
          <a:custGeom>
            <a:avLst/>
            <a:gdLst/>
            <a:ahLst/>
            <a:cxnLst/>
            <a:rect l="l" t="t" r="r" b="b"/>
            <a:pathLst>
              <a:path w="915393" h="915393">
                <a:moveTo>
                  <a:pt x="0" y="0"/>
                </a:moveTo>
                <a:lnTo>
                  <a:pt x="915393" y="0"/>
                </a:lnTo>
                <a:lnTo>
                  <a:pt x="915393" y="915393"/>
                </a:lnTo>
                <a:lnTo>
                  <a:pt x="0" y="9153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753153" y="2165784"/>
            <a:ext cx="3722959" cy="7366515"/>
            <a:chOff x="0" y="0"/>
            <a:chExt cx="2620010" cy="5184140"/>
          </a:xfrm>
        </p:grpSpPr>
        <p:sp>
          <p:nvSpPr>
            <p:cNvPr id="4" name="Freeform 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67" r="-67"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5184320" y="2165784"/>
            <a:ext cx="3722959" cy="7366515"/>
            <a:chOff x="0" y="0"/>
            <a:chExt cx="2620010" cy="5184140"/>
          </a:xfrm>
        </p:grpSpPr>
        <p:sp>
          <p:nvSpPr>
            <p:cNvPr id="14" name="Freeform 1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5" name="Freeform 1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67" r="-67"/>
              </a:stretch>
            </a:blipFill>
          </p:spPr>
        </p:sp>
        <p:sp>
          <p:nvSpPr>
            <p:cNvPr id="16" name="Freeform 1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9" name="Freeform 1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0" name="Freeform 2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2" name="Freeform 2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9497127" y="2165784"/>
            <a:ext cx="3722959" cy="7366515"/>
            <a:chOff x="0" y="0"/>
            <a:chExt cx="2620010" cy="5184140"/>
          </a:xfrm>
        </p:grpSpPr>
        <p:sp>
          <p:nvSpPr>
            <p:cNvPr id="24" name="Freeform 24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-67" r="-67"/>
              </a:stretch>
            </a:blipFill>
          </p:spPr>
        </p:sp>
        <p:sp>
          <p:nvSpPr>
            <p:cNvPr id="26" name="Freeform 26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28" name="Freeform 28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29" name="Freeform 29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0" name="Freeform 30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1" name="Freeform 31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32" name="Freeform 32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33" name="TextBox 33"/>
          <p:cNvSpPr txBox="1"/>
          <p:nvPr/>
        </p:nvSpPr>
        <p:spPr>
          <a:xfrm>
            <a:off x="4246502" y="729101"/>
            <a:ext cx="9794996" cy="675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72"/>
              </a:lnSpc>
            </a:pPr>
            <a:r>
              <a:rPr lang="en-US" sz="497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ДЕМОНСТРАЦИЯ РАБОТЫ БОТА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3028882" y="1488750"/>
            <a:ext cx="12230237" cy="434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6"/>
              </a:lnSpc>
              <a:spcBef>
                <a:spcPct val="0"/>
              </a:spcBef>
            </a:pPr>
            <a:r>
              <a:rPr lang="en-US" sz="2412" spc="-10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Основной сценарий, проработанный аналитиком (BSA)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4041498" y="2444371"/>
            <a:ext cx="3861495" cy="62351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 spc="-9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Порядок действий:</a:t>
            </a:r>
          </a:p>
          <a:p>
            <a:pPr algn="l">
              <a:lnSpc>
                <a:spcPts val="3080"/>
              </a:lnSpc>
            </a:pPr>
            <a:endParaRPr lang="en-US" sz="2200" spc="-94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474981" lvl="1" indent="-237491" algn="l">
              <a:lnSpc>
                <a:spcPts val="3608"/>
              </a:lnSpc>
              <a:buAutoNum type="arabicPeriod"/>
            </a:pPr>
            <a:r>
              <a:rPr lang="en-US" sz="2200" spc="-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Пользователь нажимает /newpost</a:t>
            </a:r>
          </a:p>
          <a:p>
            <a:pPr marL="474981" lvl="1" indent="-237491" algn="l">
              <a:lnSpc>
                <a:spcPts val="3608"/>
              </a:lnSpc>
              <a:buAutoNum type="arabicPeriod"/>
            </a:pPr>
            <a:r>
              <a:rPr lang="en-US" sz="2200" spc="-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Бот предлагает 3 идеи или же “Ввести свою тему”</a:t>
            </a:r>
          </a:p>
          <a:p>
            <a:pPr marL="474981" lvl="1" indent="-237491" algn="l">
              <a:lnSpc>
                <a:spcPts val="3608"/>
              </a:lnSpc>
              <a:buAutoNum type="arabicPeriod"/>
            </a:pPr>
            <a:r>
              <a:rPr lang="en-US" sz="2200" spc="-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Предлагает выбрать стиль поста или же вернуться назад к выбору идеи</a:t>
            </a:r>
          </a:p>
          <a:p>
            <a:pPr marL="474981" lvl="1" indent="-237491" algn="l">
              <a:lnSpc>
                <a:spcPts val="3608"/>
              </a:lnSpc>
              <a:buAutoNum type="arabicPeriod"/>
            </a:pPr>
            <a:r>
              <a:rPr lang="en-US" sz="2200" spc="-9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Генерирует пост на основе истории и предлагает “подтвердить” или вернуться назад.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F212D">
                <a:alpha val="100000"/>
              </a:srgbClr>
            </a:gs>
            <a:gs pos="50000">
              <a:srgbClr val="161922">
                <a:alpha val="100000"/>
              </a:srgbClr>
            </a:gs>
            <a:gs pos="100000">
              <a:srgbClr val="000002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35857" y="1946625"/>
            <a:ext cx="7217420" cy="6170785"/>
          </a:xfrm>
          <a:custGeom>
            <a:avLst/>
            <a:gdLst/>
            <a:ahLst/>
            <a:cxnLst/>
            <a:rect l="l" t="t" r="r" b="b"/>
            <a:pathLst>
              <a:path w="7217420" h="6170785">
                <a:moveTo>
                  <a:pt x="0" y="0"/>
                </a:moveTo>
                <a:lnTo>
                  <a:pt x="7217420" y="0"/>
                </a:lnTo>
                <a:lnTo>
                  <a:pt x="7217420" y="6170785"/>
                </a:lnTo>
                <a:lnTo>
                  <a:pt x="0" y="61707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7259300" y="9258300"/>
            <a:ext cx="915393" cy="915393"/>
          </a:xfrm>
          <a:custGeom>
            <a:avLst/>
            <a:gdLst/>
            <a:ahLst/>
            <a:cxnLst/>
            <a:rect l="l" t="t" r="r" b="b"/>
            <a:pathLst>
              <a:path w="915393" h="915393">
                <a:moveTo>
                  <a:pt x="0" y="0"/>
                </a:moveTo>
                <a:lnTo>
                  <a:pt x="915393" y="0"/>
                </a:lnTo>
                <a:lnTo>
                  <a:pt x="915393" y="915393"/>
                </a:lnTo>
                <a:lnTo>
                  <a:pt x="0" y="9153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144000" y="1946625"/>
            <a:ext cx="8079839" cy="4867874"/>
          </a:xfrm>
          <a:custGeom>
            <a:avLst/>
            <a:gdLst/>
            <a:ahLst/>
            <a:cxnLst/>
            <a:rect l="l" t="t" r="r" b="b"/>
            <a:pathLst>
              <a:path w="8079839" h="4867874">
                <a:moveTo>
                  <a:pt x="0" y="0"/>
                </a:moveTo>
                <a:lnTo>
                  <a:pt x="8079839" y="0"/>
                </a:lnTo>
                <a:lnTo>
                  <a:pt x="8079839" y="4867874"/>
                </a:lnTo>
                <a:lnTo>
                  <a:pt x="0" y="48678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860094" y="729101"/>
            <a:ext cx="5768947" cy="675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2"/>
              </a:lnSpc>
            </a:pPr>
            <a:r>
              <a:rPr lang="en-US" sz="497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МОДЕЛЬ ДАННЫХ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76498" y="8838565"/>
            <a:ext cx="6936139" cy="64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Самое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главное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- </a:t>
            </a: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проработана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модель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данных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которая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учитывает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дальнейшее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развитие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800" spc="-77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бота</a:t>
            </a:r>
            <a:r>
              <a:rPr lang="en-US" sz="1800" spc="-77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99446" y="729101"/>
            <a:ext cx="5768947" cy="675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2"/>
              </a:lnSpc>
            </a:pPr>
            <a:r>
              <a:rPr lang="en-US" sz="497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АРХИТЕКТУРА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99446" y="7395524"/>
            <a:ext cx="5768947" cy="4269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8"/>
              </a:lnSpc>
            </a:pPr>
            <a:r>
              <a:rPr lang="en-US" sz="307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СТЕК ТЕХНОЛОГИЙ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42988" y="8012635"/>
            <a:ext cx="5481863" cy="13966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8"/>
              </a:lnSpc>
            </a:pPr>
            <a:r>
              <a:rPr lang="en-US" sz="1600" spc="-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•Backend:        Python 3.12, python-telegram-bot, aiohttp</a:t>
            </a:r>
          </a:p>
          <a:p>
            <a:pPr algn="l">
              <a:lnSpc>
                <a:spcPts val="2848"/>
              </a:lnSpc>
            </a:pPr>
            <a:r>
              <a:rPr lang="en-US" sz="1600" spc="-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•Database:      PostgreSQL</a:t>
            </a:r>
          </a:p>
          <a:p>
            <a:pPr algn="l">
              <a:lnSpc>
                <a:spcPts val="2848"/>
              </a:lnSpc>
            </a:pPr>
            <a:r>
              <a:rPr lang="en-US" sz="1600" spc="-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•Деплой:           VDS (VDSina) + Nginx + Certbot + systemd</a:t>
            </a:r>
          </a:p>
          <a:p>
            <a:pPr algn="l">
              <a:lnSpc>
                <a:spcPts val="2848"/>
              </a:lnSpc>
            </a:pPr>
            <a:r>
              <a:rPr lang="en-US" sz="1600" spc="-6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•LLM:                    OpenAI API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1F212D">
                <a:alpha val="100000"/>
              </a:srgbClr>
            </a:gs>
            <a:gs pos="50000">
              <a:srgbClr val="161922">
                <a:alpha val="100000"/>
              </a:srgbClr>
            </a:gs>
            <a:gs pos="100000">
              <a:srgbClr val="000002">
                <a:alpha val="100000"/>
              </a:srgbClr>
            </a:gs>
          </a:gsLst>
          <a:lin ang="27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42932" y="0"/>
            <a:ext cx="19330932" cy="10287000"/>
          </a:xfrm>
          <a:custGeom>
            <a:avLst/>
            <a:gdLst/>
            <a:ahLst/>
            <a:cxnLst/>
            <a:rect l="l" t="t" r="r" b="b"/>
            <a:pathLst>
              <a:path w="19330932" h="10287000">
                <a:moveTo>
                  <a:pt x="0" y="0"/>
                </a:moveTo>
                <a:lnTo>
                  <a:pt x="19330932" y="0"/>
                </a:lnTo>
                <a:lnTo>
                  <a:pt x="1933093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759" t="-17499" b="-17499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46812" y="1085850"/>
            <a:ext cx="12994376" cy="1894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72"/>
              </a:lnSpc>
            </a:pPr>
            <a:r>
              <a:rPr lang="en-US" sz="4971" spc="442">
                <a:solidFill>
                  <a:srgbClr val="D7AA85"/>
                </a:solidFill>
                <a:latin typeface="Bryndan Write"/>
                <a:ea typeface="Bryndan Write"/>
                <a:cs typeface="Bryndan Write"/>
                <a:sym typeface="Bryndan Write"/>
              </a:rPr>
              <a:t>СПАСИБО ЗА ВНИМАНИЕ!</a:t>
            </a:r>
          </a:p>
          <a:p>
            <a:pPr algn="ctr">
              <a:lnSpc>
                <a:spcPts val="4772"/>
              </a:lnSpc>
            </a:pPr>
            <a:endParaRPr lang="en-US" sz="4971" spc="442">
              <a:solidFill>
                <a:srgbClr val="D7AA85"/>
              </a:solidFill>
              <a:latin typeface="Bryndan Write"/>
              <a:ea typeface="Bryndan Write"/>
              <a:cs typeface="Bryndan Write"/>
              <a:sym typeface="Bryndan Write"/>
            </a:endParaRPr>
          </a:p>
          <a:p>
            <a:pPr algn="ctr">
              <a:lnSpc>
                <a:spcPts val="4772"/>
              </a:lnSpc>
            </a:pPr>
            <a:r>
              <a:rPr lang="en-US" sz="4971" spc="442">
                <a:solidFill>
                  <a:srgbClr val="D7AA85"/>
                </a:solidFill>
                <a:latin typeface="Bryndan Write"/>
                <a:ea typeface="Bryndan Write"/>
                <a:cs typeface="Bryndan Write"/>
                <a:sym typeface="Bryndan Write"/>
              </a:rPr>
              <a:t>БУДЕМ РАЗВИВАТЬСЯ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 rot="977610">
            <a:off x="15112401" y="3697567"/>
            <a:ext cx="3528771" cy="6982279"/>
            <a:chOff x="0" y="0"/>
            <a:chExt cx="2620010" cy="5184140"/>
          </a:xfrm>
        </p:grpSpPr>
        <p:sp>
          <p:nvSpPr>
            <p:cNvPr id="5" name="Freeform 5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67" r="-67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2675752" y="8068151"/>
            <a:ext cx="6468248" cy="50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D7AA85"/>
                </a:solidFill>
                <a:latin typeface="Bryndan Write"/>
                <a:ea typeface="Bryndan Write"/>
                <a:cs typeface="Bryndan Write"/>
                <a:sym typeface="Bryndan Write"/>
              </a:rPr>
              <a:t>Автор проекта:       Ренсков Артём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433</Words>
  <Application>Microsoft Office PowerPoint</Application>
  <PresentationFormat>Произвольный</PresentationFormat>
  <Paragraphs>56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4" baseType="lpstr">
      <vt:lpstr>Poppins</vt:lpstr>
      <vt:lpstr>Arial</vt:lpstr>
      <vt:lpstr>Bryndan Write</vt:lpstr>
      <vt:lpstr>Times New Roman</vt:lpstr>
      <vt:lpstr>Calibri</vt:lpstr>
      <vt:lpstr>Poppins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BSA</dc:title>
  <cp:lastModifiedBy>RELOAD</cp:lastModifiedBy>
  <cp:revision>6</cp:revision>
  <dcterms:created xsi:type="dcterms:W3CDTF">2006-08-16T00:00:00Z</dcterms:created>
  <dcterms:modified xsi:type="dcterms:W3CDTF">2025-10-11T13:24:15Z</dcterms:modified>
  <dc:identifier>DAG1eyJNUS0</dc:identifier>
</cp:coreProperties>
</file>

<file path=docProps/thumbnail.jpeg>
</file>